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69" r:id="rId5"/>
    <p:sldId id="264" r:id="rId6"/>
    <p:sldId id="268" r:id="rId7"/>
    <p:sldId id="261" r:id="rId8"/>
    <p:sldId id="271" r:id="rId9"/>
    <p:sldId id="263" r:id="rId10"/>
    <p:sldId id="267" r:id="rId11"/>
    <p:sldId id="270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599BFB-0B7A-3215-126C-879BCEA1332D}" name="Iris BERTANI" initials="IB" userId="S::bertani@icgeb.org::d7354cc6-4bbc-4d5b-bb80-0f1205884b3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C952"/>
    <a:srgbClr val="663300"/>
    <a:srgbClr val="41331D"/>
    <a:srgbClr val="4D3D1E"/>
    <a:srgbClr val="503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66" autoAdjust="0"/>
    <p:restoredTop sz="79671" autoAdjust="0"/>
  </p:normalViewPr>
  <p:slideViewPr>
    <p:cSldViewPr snapToGrid="0">
      <p:cViewPr>
        <p:scale>
          <a:sx n="75" d="100"/>
          <a:sy n="75" d="100"/>
        </p:scale>
        <p:origin x="22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55FA9-A2CF-9641-BC06-EF46310A8DE7}" type="datetimeFigureOut">
              <a:rPr lang="it-IT" smtClean="0"/>
              <a:t>14/03/2025</a:t>
            </a:fld>
            <a:endParaRPr lang="it-IT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20626-F0DC-1441-BD8E-41D504DF17A1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849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A20626-F0DC-1441-BD8E-41D504DF17A1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2798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A20626-F0DC-1441-BD8E-41D504DF17A1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3031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A20626-F0DC-1441-BD8E-41D504DF17A1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5760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A20626-F0DC-1441-BD8E-41D504DF17A1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32032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A20626-F0DC-1441-BD8E-41D504DF17A1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7170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A20626-F0DC-1441-BD8E-41D504DF17A1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98538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Indicazioni zoom:</a:t>
            </a:r>
          </a:p>
          <a:p>
            <a:endParaRPr lang="it-IT" dirty="0"/>
          </a:p>
          <a:p>
            <a:r>
              <a:rPr lang="it-IT" dirty="0"/>
              <a:t>• Per favore, assicuratevi che i vostri microfoni siano disattivati durante la presentazione. Questo aiuta a ridurre il rumore di fondo.</a:t>
            </a:r>
            <a:br>
              <a:rPr lang="it-IT" dirty="0"/>
            </a:br>
            <a:r>
              <a:rPr lang="it-IT" dirty="0"/>
              <a:t>• Avremo una sessione di domande e risposte dedicata alla fine del webinar. (Se avete domande, sentitevi liberi di alzare la mano usando il pulsante delle reazioni o di scrivere la vostra domanda nella chat in qualsiasi momento.)</a:t>
            </a:r>
            <a:br>
              <a:rPr lang="it-IT" dirty="0"/>
            </a:br>
            <a:r>
              <a:rPr lang="it-IT" dirty="0"/>
              <a:t>• Si prega di notare che questo webinar viene registrato. La registrazione sarà condivisa sul sito web del progetto.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A20626-F0DC-1441-BD8E-41D504DF17A1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0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91292-2EF8-C72F-1DD0-70D52C9A9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494145-5858-F8A9-9798-753C7ACED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3598E-7358-3972-F516-7958C7DCD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0012-08E0-4B99-ACC9-225E2E7ED7E0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9F607-284E-1009-345F-1D73E99C9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82983-7C67-A7AD-8AB3-5F9458D6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3A8D-5B1A-45D2-9A31-90DA9E8BF155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3313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EB69C-8FB7-F887-079E-40C2751CE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B937FD-DB30-9F00-4A72-A4BAB2B03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7EFDE-67E8-CE3F-F55D-ADA4C755C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0012-08E0-4B99-ACC9-225E2E7ED7E0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348BB-6E32-CF1E-F406-3C9DDA79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DE06A-7CB8-2B43-FDF7-C2474015B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3A8D-5B1A-45D2-9A31-90DA9E8BF155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0709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C85497-52AF-72DB-4047-2374C9DBF1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58633-DB14-3FA4-8307-C0923D9453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1763C-3222-E0AD-A45E-808C95740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0012-08E0-4B99-ACC9-225E2E7ED7E0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33404-0DB5-6972-379E-1860ACB15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0009C-47DB-6957-1F40-F0DBF6DC1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3A8D-5B1A-45D2-9A31-90DA9E8BF155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383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2ACF2-543B-2F21-7DE0-F33F97DD0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D69B9-7361-3F2B-CACD-C17654852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A3199-3C72-FD8A-E1B0-C6D17D415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0012-08E0-4B99-ACC9-225E2E7ED7E0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C144A-1249-8DB2-D4F8-2E227100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6F53F-E51C-5A66-66CD-A66C54DB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3A8D-5B1A-45D2-9A31-90DA9E8BF155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4230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B8593-4EC1-95E7-E441-362CAA840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5B230-2CD2-B940-9B5B-14378F2E2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38BE9-A4A7-2AE2-9A8F-6836CD3AC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0012-08E0-4B99-ACC9-225E2E7ED7E0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B88BF-1C32-D4BA-E0F9-A600DAF09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D2E79-92FC-BDB3-5167-67C4306F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3A8D-5B1A-45D2-9A31-90DA9E8BF155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5266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C1719-CF41-57AD-83F3-92F8F1BAD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4D657-283A-D37A-CFCA-78138FCBB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68078-CFE1-6A0D-ACBB-02A5EC2B1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520BD-48E0-AD69-8A9A-305ED1E87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0012-08E0-4B99-ACC9-225E2E7ED7E0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0054C-2D7C-00A2-A7F0-86A7A7863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896A1B-4CC6-9AFE-7E08-440DB0884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3A8D-5B1A-45D2-9A31-90DA9E8BF155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107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BE22B-CE23-C344-8798-B7C2E388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40992-A791-4FFF-0EA5-567F29854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AA3E5C-ADF6-594B-435E-9A77C9DBE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4A1F1F-211E-A66E-D3B9-C3A9F4098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B267CE-6D3C-FA1A-41F1-7EB00679F8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F3B5D4-8270-FE50-C729-1415B172A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0012-08E0-4B99-ACC9-225E2E7ED7E0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459B0F-5525-314A-286C-895779F49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3CE632-1468-6B80-FBAD-7826BFCD2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3A8D-5B1A-45D2-9A31-90DA9E8BF155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964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0DCD2-24F5-5DBD-455F-72CB37B64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2F74B7-E68E-812E-51C7-C8B525E92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0012-08E0-4B99-ACC9-225E2E7ED7E0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42849A-3134-4C98-3B7C-51BA4C3F1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F1EE6C-D2EB-3A37-FAFA-B920B0840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3A8D-5B1A-45D2-9A31-90DA9E8BF155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4068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4C3F33-78E2-F0AD-4534-DAB0F37DA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0012-08E0-4B99-ACC9-225E2E7ED7E0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821411-266D-CD54-1899-43D9734FB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88B09-A422-4D89-44BF-E468B5ACD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3A8D-5B1A-45D2-9A31-90DA9E8BF155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739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22161-AC31-1288-53B2-D2EC5DFB5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8CF26-D467-C848-FAD3-A11D4E7BF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0D0915-8622-571F-21BE-C39AD8BFB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ED9FB-B18D-6599-EBA6-B50E0D672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0012-08E0-4B99-ACC9-225E2E7ED7E0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FA60E-BA8D-C159-7182-F244561B1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595D5-2626-D067-990E-C69E6980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3A8D-5B1A-45D2-9A31-90DA9E8BF155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339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7EA6D-912C-7680-F35F-3553C289F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35B7D0-5C85-992A-CBDA-96A1819CD7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F6FC66-E280-EBA2-C148-F8041EF32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2A669-3EE9-597D-6F0B-A090AD2CC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0012-08E0-4B99-ACC9-225E2E7ED7E0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6C7B2-CCC3-FE38-BCB6-6ABBD92F6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9362D-797D-10D9-0D41-644FF1514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3A8D-5B1A-45D2-9A31-90DA9E8BF155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4600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D1A68D-E387-BC8D-8220-8A33543FB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CA6C1-F759-D0B8-6488-F72DB8D53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FA55B-F5A6-02FB-3417-08620EF344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C50012-08E0-4B99-ACC9-225E2E7ED7E0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B421F-8C63-B139-147F-4C998DEE38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8AFAA-3AD1-0DF9-09A9-A6BCBD8CD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983A8D-5B1A-45D2-9A31-90DA9E8BF155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71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hyperlink" Target="https://cedricproject.eu/it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emf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cedricproject.eu/it/lalbero-della-conoscenza-del-progetto-cedric/webina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735CA-6AE4-A0D3-8CA3-D774F65B5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lant&#10;&#10;Description automatically generated">
            <a:extLst>
              <a:ext uri="{FF2B5EF4-FFF2-40B4-BE49-F238E27FC236}">
                <a16:creationId xmlns:a16="http://schemas.microsoft.com/office/drawing/2014/main" id="{EC82C80E-4107-FD36-1A7D-3343D47419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665"/>
          <a:stretch/>
        </p:blipFill>
        <p:spPr>
          <a:xfrm>
            <a:off x="-1" y="-127000"/>
            <a:ext cx="12192000" cy="7261102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EBD3EDB2-1C79-75AF-8553-9E7EEBF9C24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" y="158087"/>
            <a:ext cx="5502408" cy="846354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26B42208-00D7-444A-8204-DA91371D49BF}"/>
              </a:ext>
            </a:extLst>
          </p:cNvPr>
          <p:cNvSpPr/>
          <p:nvPr/>
        </p:nvSpPr>
        <p:spPr>
          <a:xfrm>
            <a:off x="304801" y="1489964"/>
            <a:ext cx="11582398" cy="4820993"/>
          </a:xfrm>
          <a:prstGeom prst="rect">
            <a:avLst/>
          </a:prstGeom>
          <a:solidFill>
            <a:schemeClr val="bg2">
              <a:lumMod val="1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46BDE4-5C82-02A5-D2C2-1C54E569209F}"/>
              </a:ext>
            </a:extLst>
          </p:cNvPr>
          <p:cNvSpPr txBox="1"/>
          <p:nvPr/>
        </p:nvSpPr>
        <p:spPr>
          <a:xfrm>
            <a:off x="304801" y="1725086"/>
            <a:ext cx="115951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CEDRIC</a:t>
            </a:r>
          </a:p>
          <a:p>
            <a:pPr algn="ctr"/>
            <a:r>
              <a:rPr lang="it-IT" sz="3200" b="1" dirty="0">
                <a:solidFill>
                  <a:srgbClr val="91C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Creazione di un agro-ecosistema sostenibile e transfrontaliero sfruttando la biodiversità del microbioma radicale</a:t>
            </a:r>
            <a:br>
              <a:rPr lang="it-IT" sz="3200" b="1" dirty="0">
                <a:solidFill>
                  <a:srgbClr val="91C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3200" b="1" dirty="0">
              <a:solidFill>
                <a:srgbClr val="91C9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it-IT" sz="2000" b="1" i="0" dirty="0">
                <a:solidFill>
                  <a:schemeClr val="bg1">
                    <a:lumMod val="95000"/>
                  </a:schemeClr>
                </a:solidFill>
                <a:effectLst/>
                <a:latin typeface="Montserrat" panose="00000500000000000000" pitchFamily="2" charset="0"/>
              </a:rPr>
              <a:t>Il progetto CEDRIC mira a rafforzare la biodiversità microbiologica di aree e suoli caratterizzati da un ecosistema microbico scarso o alterato. Ispirato dal successo del trapianto di microbioma umano, CEDRIC mira a trapiantare, in suoli poveri e/o sfruttati, microbiomi di radici di piante sane per agire sulla struttura del suolo, sulla microbiologia, sulla densità dei nutrienti e sui livelli complessivi di carbonio nel suolo. </a:t>
            </a:r>
            <a:endParaRPr lang="en-GB" sz="2000" b="0" i="0" dirty="0">
              <a:solidFill>
                <a:srgbClr val="92D050"/>
              </a:solidFill>
              <a:effectLst/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26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5EB2F0C0-BC9D-AA68-C339-55C91A2BA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349" y="3189198"/>
            <a:ext cx="1580979" cy="386693"/>
          </a:xfrm>
          <a:prstGeom prst="rect">
            <a:avLst/>
          </a:prstGeom>
        </p:spPr>
      </p:pic>
      <p:pic>
        <p:nvPicPr>
          <p:cNvPr id="7" name="Picture 6" descr="A logo with a globe and leaves&#10;&#10;Description automatically generated">
            <a:extLst>
              <a:ext uri="{FF2B5EF4-FFF2-40B4-BE49-F238E27FC236}">
                <a16:creationId xmlns:a16="http://schemas.microsoft.com/office/drawing/2014/main" id="{949A0555-3D4F-313C-825F-187809D1C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031" y="268456"/>
            <a:ext cx="679318" cy="8577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AC3108-8626-A089-3EB2-BB9AC1D05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0675" y="2751476"/>
            <a:ext cx="1766424" cy="34493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4132C1-1456-D56C-2D46-2A600E018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0675" y="3752458"/>
            <a:ext cx="1268894" cy="420898"/>
          </a:xfrm>
          <a:prstGeom prst="rect">
            <a:avLst/>
          </a:prstGeom>
        </p:spPr>
      </p:pic>
      <p:pic>
        <p:nvPicPr>
          <p:cNvPr id="10" name="Picture 9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81142A7E-BCB5-878F-1EF2-82DB9B1790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5668" y="1385091"/>
            <a:ext cx="2415194" cy="465030"/>
          </a:xfrm>
          <a:prstGeom prst="rect">
            <a:avLst/>
          </a:prstGeom>
        </p:spPr>
      </p:pic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F5453E2F-3C1E-595B-05B5-DA23C110E9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9925" y="638016"/>
            <a:ext cx="1338402" cy="551923"/>
          </a:xfrm>
          <a:prstGeom prst="rect">
            <a:avLst/>
          </a:prstGeom>
        </p:spPr>
      </p:pic>
      <p:pic>
        <p:nvPicPr>
          <p:cNvPr id="12" name="Picture 11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CA4F7E1A-90BD-3410-8DFC-9AC4F5D915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7349" y="2047823"/>
            <a:ext cx="1656472" cy="530381"/>
          </a:xfrm>
          <a:prstGeom prst="rect">
            <a:avLst/>
          </a:prstGeom>
        </p:spPr>
      </p:pic>
      <p:pic>
        <p:nvPicPr>
          <p:cNvPr id="13" name="Picture 12" descr="A logo with green and white text&#10;&#10;Description automatically generated">
            <a:extLst>
              <a:ext uri="{FF2B5EF4-FFF2-40B4-BE49-F238E27FC236}">
                <a16:creationId xmlns:a16="http://schemas.microsoft.com/office/drawing/2014/main" id="{8B2DE955-767C-42F3-5EE3-676100182F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7348" y="4452702"/>
            <a:ext cx="1580979" cy="359385"/>
          </a:xfrm>
          <a:prstGeom prst="rect">
            <a:avLst/>
          </a:prstGeom>
        </p:spPr>
      </p:pic>
      <p:pic>
        <p:nvPicPr>
          <p:cNvPr id="15" name="Picture 14" descr="A close-up of a plant&#10;&#10;AI-generated content may be incorrect.">
            <a:extLst>
              <a:ext uri="{FF2B5EF4-FFF2-40B4-BE49-F238E27FC236}">
                <a16:creationId xmlns:a16="http://schemas.microsoft.com/office/drawing/2014/main" id="{E577F7FF-73D8-D289-63E9-BE3CEC5FBF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" y="462110"/>
            <a:ext cx="9463982" cy="6180952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48F46731-7CE9-4602-BFC2-02CCEECA6AE7}"/>
              </a:ext>
            </a:extLst>
          </p:cNvPr>
          <p:cNvGrpSpPr/>
          <p:nvPr/>
        </p:nvGrpSpPr>
        <p:grpSpPr>
          <a:xfrm>
            <a:off x="9655749" y="5084635"/>
            <a:ext cx="2365423" cy="1680892"/>
            <a:chOff x="9655749" y="5262435"/>
            <a:chExt cx="2365423" cy="1680892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60923039-04F4-4D07-8F34-D2F200192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337349" y="5262436"/>
              <a:ext cx="1009168" cy="1009168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E9240E98-F6B2-4CE5-8977-3CB5E28E2791}"/>
                </a:ext>
              </a:extLst>
            </p:cNvPr>
            <p:cNvSpPr txBox="1"/>
            <p:nvPr/>
          </p:nvSpPr>
          <p:spPr>
            <a:xfrm>
              <a:off x="9655749" y="6204663"/>
              <a:ext cx="236542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it-IT" sz="1400" dirty="0">
                <a:hlinkClick r:id="rId13"/>
              </a:endParaRPr>
            </a:p>
            <a:p>
              <a:pPr algn="ctr"/>
              <a:r>
                <a:rPr lang="it-IT" sz="1400" dirty="0">
                  <a:hlinkClick r:id="rId13"/>
                </a:rPr>
                <a:t>https://cedricproject.eu/it/</a:t>
              </a:r>
              <a:endParaRPr lang="it-IT" sz="1400" dirty="0"/>
            </a:p>
            <a:p>
              <a:pPr algn="ctr"/>
              <a:endParaRPr lang="it-IT" sz="1400" dirty="0"/>
            </a:p>
          </p:txBody>
        </p:sp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6107F89A-68F8-4552-ABA9-6608FCDA462B}"/>
                </a:ext>
              </a:extLst>
            </p:cNvPr>
            <p:cNvSpPr/>
            <p:nvPr/>
          </p:nvSpPr>
          <p:spPr>
            <a:xfrm>
              <a:off x="9705438" y="5262435"/>
              <a:ext cx="2224764" cy="1528947"/>
            </a:xfrm>
            <a:prstGeom prst="rect">
              <a:avLst/>
            </a:prstGeom>
            <a:noFill/>
            <a:ln>
              <a:solidFill>
                <a:srgbClr val="5039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3E0B0878-FBCB-4C36-8CE2-AE57CB649193}"/>
                </a:ext>
              </a:extLst>
            </p:cNvPr>
            <p:cNvSpPr txBox="1"/>
            <p:nvPr/>
          </p:nvSpPr>
          <p:spPr>
            <a:xfrm>
              <a:off x="9782749" y="6150144"/>
              <a:ext cx="214745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/>
                <a:t>Visitate il sito web:</a:t>
              </a:r>
            </a:p>
          </p:txBody>
        </p:sp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99FFF6CE-AA57-4709-8D49-356C0F992A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499" flipH="1" flipV="1">
            <a:off x="9133131" y="5707751"/>
            <a:ext cx="739823" cy="739823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E4E102A-D7B0-47E5-8EE7-E9A4706B4134}"/>
              </a:ext>
            </a:extLst>
          </p:cNvPr>
          <p:cNvSpPr txBox="1"/>
          <p:nvPr/>
        </p:nvSpPr>
        <p:spPr>
          <a:xfrm>
            <a:off x="10496384" y="73702"/>
            <a:ext cx="1338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rgbClr val="91C952"/>
                </a:solidFill>
              </a:rPr>
              <a:t>PARTNERS</a:t>
            </a:r>
          </a:p>
        </p:txBody>
      </p:sp>
    </p:spTree>
    <p:extLst>
      <p:ext uri="{BB962C8B-B14F-4D97-AF65-F5344CB8AC3E}">
        <p14:creationId xmlns:p14="http://schemas.microsoft.com/office/powerpoint/2010/main" val="1992185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58AAB-8131-6984-8864-C4E4E48D9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309FE294-8365-928E-982A-062C5F5B82F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" y="124708"/>
            <a:ext cx="5502408" cy="846354"/>
          </a:xfrm>
          <a:prstGeom prst="rect">
            <a:avLst/>
          </a:prstGeom>
        </p:spPr>
      </p:pic>
      <p:pic>
        <p:nvPicPr>
          <p:cNvPr id="2" name="Picture 1" descr="A close up of a plant&#10;&#10;Description automatically generated">
            <a:extLst>
              <a:ext uri="{FF2B5EF4-FFF2-40B4-BE49-F238E27FC236}">
                <a16:creationId xmlns:a16="http://schemas.microsoft.com/office/drawing/2014/main" id="{DA0C02D6-85F8-2FA3-738B-D88C0DB348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76" r="6128" b="25918"/>
          <a:stretch/>
        </p:blipFill>
        <p:spPr>
          <a:xfrm>
            <a:off x="-6864" y="6318505"/>
            <a:ext cx="12214196" cy="7809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722E49-E3C1-5DB5-CD18-BA79AF0AB15A}"/>
              </a:ext>
            </a:extLst>
          </p:cNvPr>
          <p:cNvSpPr txBox="1"/>
          <p:nvPr/>
        </p:nvSpPr>
        <p:spPr>
          <a:xfrm>
            <a:off x="406715" y="1351030"/>
            <a:ext cx="869850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it-IT" sz="2800" b="1" dirty="0">
                <a:solidFill>
                  <a:schemeClr val="accent2">
                    <a:lumMod val="50000"/>
                  </a:schemeClr>
                </a:solidFill>
              </a:rPr>
              <a:t>Obiettivi del progetto: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</a:rPr>
              <a:t>Sviluppare e convalidare dei protocolli </a:t>
            </a:r>
            <a:r>
              <a:rPr lang="it-IT" sz="2400" dirty="0">
                <a:solidFill>
                  <a:schemeClr val="accent2">
                    <a:lumMod val="50000"/>
                  </a:schemeClr>
                </a:solidFill>
              </a:rPr>
              <a:t>per il trapianto del </a:t>
            </a: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</a:rPr>
              <a:t>microbioma radicale</a:t>
            </a:r>
            <a:r>
              <a:rPr lang="it-IT" sz="2400" dirty="0">
                <a:solidFill>
                  <a:schemeClr val="accent2">
                    <a:lumMod val="50000"/>
                  </a:schemeClr>
                </a:solidFill>
              </a:rPr>
              <a:t>;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accent2">
                    <a:lumMod val="50000"/>
                  </a:schemeClr>
                </a:solidFill>
              </a:rPr>
              <a:t>Creare una </a:t>
            </a: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</a:rPr>
              <a:t>piattaforma per gli stakeholders del settore agricolo</a:t>
            </a:r>
            <a:r>
              <a:rPr lang="it-IT" sz="2400" dirty="0">
                <a:solidFill>
                  <a:schemeClr val="accent2">
                    <a:lumMod val="50000"/>
                  </a:schemeClr>
                </a:solidFill>
              </a:rPr>
              <a:t>, al fine di promuovere il trasferimento delle conoscenze scientifiche tramite metodi sostenibili applicabili in campo;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accent2">
                    <a:lumMod val="50000"/>
                  </a:schemeClr>
                </a:solidFill>
              </a:rPr>
              <a:t>Sviluppare un programma di formazione con </a:t>
            </a: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</a:rPr>
              <a:t>eventi di divulgazione </a:t>
            </a:r>
            <a:r>
              <a:rPr lang="it-IT" sz="2400" dirty="0">
                <a:solidFill>
                  <a:schemeClr val="accent2">
                    <a:lumMod val="50000"/>
                  </a:schemeClr>
                </a:solidFill>
              </a:rPr>
              <a:t>focalizzati sul ruolo del microbioma sano e i suoi benefici associati al ecosistema del suolo.</a:t>
            </a:r>
            <a:endParaRPr lang="en-GB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1" name="Picture 20" descr="A blue and white logo&#10;&#10;Description automatically generated">
            <a:extLst>
              <a:ext uri="{FF2B5EF4-FFF2-40B4-BE49-F238E27FC236}">
                <a16:creationId xmlns:a16="http://schemas.microsoft.com/office/drawing/2014/main" id="{0BACEA01-6A5C-F678-D01F-6A41E642B4E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" y="158087"/>
            <a:ext cx="5502408" cy="84635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84D7F9D-256B-72DB-C991-E4D77FF01FA5}"/>
              </a:ext>
            </a:extLst>
          </p:cNvPr>
          <p:cNvGrpSpPr/>
          <p:nvPr/>
        </p:nvGrpSpPr>
        <p:grpSpPr>
          <a:xfrm>
            <a:off x="9134304" y="835140"/>
            <a:ext cx="2461731" cy="3325034"/>
            <a:chOff x="1799663" y="718175"/>
            <a:chExt cx="4977556" cy="565610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0B74B8D-7084-30B2-51D2-25B738707794}"/>
                </a:ext>
              </a:extLst>
            </p:cNvPr>
            <p:cNvGrpSpPr/>
            <p:nvPr/>
          </p:nvGrpSpPr>
          <p:grpSpPr>
            <a:xfrm>
              <a:off x="1799663" y="718175"/>
              <a:ext cx="4977556" cy="4680426"/>
              <a:chOff x="14491184" y="21249124"/>
              <a:chExt cx="6718300" cy="7340600"/>
            </a:xfrm>
          </p:grpSpPr>
          <p:pic>
            <p:nvPicPr>
              <p:cNvPr id="33" name="Picture 32" descr="Diagram of a diagram of a plant life cycle&#10;&#10;Description automatically generated">
                <a:extLst>
                  <a:ext uri="{FF2B5EF4-FFF2-40B4-BE49-F238E27FC236}">
                    <a16:creationId xmlns:a16="http://schemas.microsoft.com/office/drawing/2014/main" id="{45AFE4A2-3001-386D-D284-976773CE1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91184" y="21249124"/>
                <a:ext cx="6718300" cy="7340600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7A0B6D5-2F58-8601-2C35-06FE23F5B320}"/>
                  </a:ext>
                </a:extLst>
              </p:cNvPr>
              <p:cNvSpPr/>
              <p:nvPr/>
            </p:nvSpPr>
            <p:spPr>
              <a:xfrm>
                <a:off x="16741867" y="24457707"/>
                <a:ext cx="2296057" cy="1071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pic>
          <p:nvPicPr>
            <p:cNvPr id="28" name="Picture 27" descr="A cartoon of bacteria and plants&#10;&#10;Description automatically generated with medium confidence">
              <a:extLst>
                <a:ext uri="{FF2B5EF4-FFF2-40B4-BE49-F238E27FC236}">
                  <a16:creationId xmlns:a16="http://schemas.microsoft.com/office/drawing/2014/main" id="{8B5E129B-F552-231D-B651-5AADFDAA2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6488" y="5118670"/>
              <a:ext cx="1603024" cy="1255614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6B763BB-1976-18F0-0FC9-7C9148B2E91E}"/>
                </a:ext>
              </a:extLst>
            </p:cNvPr>
            <p:cNvCxnSpPr/>
            <p:nvPr/>
          </p:nvCxnSpPr>
          <p:spPr>
            <a:xfrm flipV="1">
              <a:off x="3564525" y="3129053"/>
              <a:ext cx="1544985" cy="2211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DEAE8DB-D2BB-6A66-D24C-5077C4570F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0194" y="2360133"/>
              <a:ext cx="0" cy="1293364"/>
            </a:xfrm>
            <a:prstGeom prst="straightConnector1">
              <a:avLst/>
            </a:prstGeom>
            <a:ln w="63500">
              <a:solidFill>
                <a:schemeClr val="accent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1" name="Picture 30" descr="A close up of a pile of dirt&#10;&#10;Description automatically generated">
              <a:extLst>
                <a:ext uri="{FF2B5EF4-FFF2-40B4-BE49-F238E27FC236}">
                  <a16:creationId xmlns:a16="http://schemas.microsoft.com/office/drawing/2014/main" id="{A5C73E97-2EF9-8E78-752A-A6E50822E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93725" y="3601483"/>
              <a:ext cx="1615786" cy="153102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4BC298-A9A0-4DF7-F3BE-2AE488701C30}"/>
                </a:ext>
              </a:extLst>
            </p:cNvPr>
            <p:cNvSpPr txBox="1"/>
            <p:nvPr/>
          </p:nvSpPr>
          <p:spPr>
            <a:xfrm>
              <a:off x="4677381" y="4823823"/>
              <a:ext cx="1265985" cy="4629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i="1" dirty="0"/>
                <a:t>En Masse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5577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2F58AAB-8131-6984-8864-C4E4E48D9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309FE294-8365-928E-982A-062C5F5B82F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" y="124708"/>
            <a:ext cx="5502408" cy="846354"/>
          </a:xfrm>
          <a:prstGeom prst="rect">
            <a:avLst/>
          </a:prstGeom>
        </p:spPr>
      </p:pic>
      <p:pic>
        <p:nvPicPr>
          <p:cNvPr id="2" name="Picture 1" descr="A close up of a plant&#10;&#10;Description automatically generated">
            <a:extLst>
              <a:ext uri="{FF2B5EF4-FFF2-40B4-BE49-F238E27FC236}">
                <a16:creationId xmlns:a16="http://schemas.microsoft.com/office/drawing/2014/main" id="{DA0C02D6-85F8-2FA3-738B-D88C0DB348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76" r="6128" b="25918"/>
          <a:stretch/>
        </p:blipFill>
        <p:spPr>
          <a:xfrm>
            <a:off x="-6864" y="6318505"/>
            <a:ext cx="12214196" cy="7809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722E49-E3C1-5DB5-CD18-BA79AF0AB15A}"/>
              </a:ext>
            </a:extLst>
          </p:cNvPr>
          <p:cNvSpPr txBox="1"/>
          <p:nvPr/>
        </p:nvSpPr>
        <p:spPr>
          <a:xfrm>
            <a:off x="137527" y="1683155"/>
            <a:ext cx="915694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</a:rPr>
              <a:t>Project objectives: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</a:rPr>
              <a:t>- Develop and validate root microbiome transplantation methods;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400" dirty="0">
                <a:solidFill>
                  <a:schemeClr val="accent2">
                    <a:lumMod val="50000"/>
                  </a:schemeClr>
                </a:solidFill>
              </a:rPr>
              <a:t>- Create a platform for agricultural, scientific and business stakeholders 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</a:rPr>
              <a:t>to promote the translation of scientific knowledge to sustainable methods appliable in field;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- To develop training program and dissemination events focused on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the role of a healthy microbiome in soil ecosystems and the benefits associated with it.</a:t>
            </a:r>
            <a:endParaRPr lang="en-GB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1" name="Picture 20" descr="A blue and white logo&#10;&#10;Description automatically generated">
            <a:extLst>
              <a:ext uri="{FF2B5EF4-FFF2-40B4-BE49-F238E27FC236}">
                <a16:creationId xmlns:a16="http://schemas.microsoft.com/office/drawing/2014/main" id="{0BACEA01-6A5C-F678-D01F-6A41E642B4E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" y="158087"/>
            <a:ext cx="5502408" cy="84635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84D7F9D-256B-72DB-C991-E4D77FF01FA5}"/>
              </a:ext>
            </a:extLst>
          </p:cNvPr>
          <p:cNvGrpSpPr/>
          <p:nvPr/>
        </p:nvGrpSpPr>
        <p:grpSpPr>
          <a:xfrm>
            <a:off x="9134304" y="835140"/>
            <a:ext cx="2461731" cy="3325034"/>
            <a:chOff x="1799663" y="718175"/>
            <a:chExt cx="4977556" cy="565610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0B74B8D-7084-30B2-51D2-25B738707794}"/>
                </a:ext>
              </a:extLst>
            </p:cNvPr>
            <p:cNvGrpSpPr/>
            <p:nvPr/>
          </p:nvGrpSpPr>
          <p:grpSpPr>
            <a:xfrm>
              <a:off x="1799663" y="718175"/>
              <a:ext cx="4977556" cy="4680426"/>
              <a:chOff x="14491184" y="21249124"/>
              <a:chExt cx="6718300" cy="7340600"/>
            </a:xfrm>
          </p:grpSpPr>
          <p:pic>
            <p:nvPicPr>
              <p:cNvPr id="33" name="Picture 32" descr="Diagram of a diagram of a plant life cycle&#10;&#10;Description automatically generated">
                <a:extLst>
                  <a:ext uri="{FF2B5EF4-FFF2-40B4-BE49-F238E27FC236}">
                    <a16:creationId xmlns:a16="http://schemas.microsoft.com/office/drawing/2014/main" id="{45AFE4A2-3001-386D-D284-976773CE1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91184" y="21249124"/>
                <a:ext cx="6718300" cy="7340600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7A0B6D5-2F58-8601-2C35-06FE23F5B320}"/>
                  </a:ext>
                </a:extLst>
              </p:cNvPr>
              <p:cNvSpPr/>
              <p:nvPr/>
            </p:nvSpPr>
            <p:spPr>
              <a:xfrm>
                <a:off x="16741867" y="24457707"/>
                <a:ext cx="2296057" cy="1071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pic>
          <p:nvPicPr>
            <p:cNvPr id="28" name="Picture 27" descr="A cartoon of bacteria and plants&#10;&#10;Description automatically generated with medium confidence">
              <a:extLst>
                <a:ext uri="{FF2B5EF4-FFF2-40B4-BE49-F238E27FC236}">
                  <a16:creationId xmlns:a16="http://schemas.microsoft.com/office/drawing/2014/main" id="{8B5E129B-F552-231D-B651-5AADFDAA2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6488" y="5118670"/>
              <a:ext cx="1603024" cy="1255614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6B763BB-1976-18F0-0FC9-7C9148B2E91E}"/>
                </a:ext>
              </a:extLst>
            </p:cNvPr>
            <p:cNvCxnSpPr/>
            <p:nvPr/>
          </p:nvCxnSpPr>
          <p:spPr>
            <a:xfrm flipV="1">
              <a:off x="3564525" y="3129053"/>
              <a:ext cx="1544985" cy="2211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DEAE8DB-D2BB-6A66-D24C-5077C4570F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0194" y="2360133"/>
              <a:ext cx="0" cy="1293364"/>
            </a:xfrm>
            <a:prstGeom prst="straightConnector1">
              <a:avLst/>
            </a:prstGeom>
            <a:ln w="63500">
              <a:solidFill>
                <a:schemeClr val="accent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1" name="Picture 30" descr="A close up of a pile of dirt&#10;&#10;Description automatically generated">
              <a:extLst>
                <a:ext uri="{FF2B5EF4-FFF2-40B4-BE49-F238E27FC236}">
                  <a16:creationId xmlns:a16="http://schemas.microsoft.com/office/drawing/2014/main" id="{A5C73E97-2EF9-8E78-752A-A6E50822E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93725" y="3601483"/>
              <a:ext cx="1615786" cy="153102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4BC298-A9A0-4DF7-F3BE-2AE488701C30}"/>
                </a:ext>
              </a:extLst>
            </p:cNvPr>
            <p:cNvSpPr txBox="1"/>
            <p:nvPr/>
          </p:nvSpPr>
          <p:spPr>
            <a:xfrm>
              <a:off x="4677381" y="4823823"/>
              <a:ext cx="1265985" cy="4629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i="1" dirty="0"/>
                <a:t>En Masse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619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6E2349-9EB8-42D5-B679-05D127B61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87814C-0131-4B2D-A083-56A0DA2C1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85457" cy="4351338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4A4B9E-FA23-421A-A0A8-EE50ACB65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928" y="488370"/>
            <a:ext cx="7121106" cy="600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52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735CA-6AE4-A0D3-8CA3-D774F65B5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lant&#10;&#10;Description automatically generated">
            <a:extLst>
              <a:ext uri="{FF2B5EF4-FFF2-40B4-BE49-F238E27FC236}">
                <a16:creationId xmlns:a16="http://schemas.microsoft.com/office/drawing/2014/main" id="{EC82C80E-4107-FD36-1A7D-3343D47419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665"/>
          <a:stretch/>
        </p:blipFill>
        <p:spPr>
          <a:xfrm>
            <a:off x="-1" y="0"/>
            <a:ext cx="12192000" cy="7261102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EBD3EDB2-1C79-75AF-8553-9E7EEBF9C24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" y="158087"/>
            <a:ext cx="5502408" cy="8463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46BDE4-5C82-02A5-D2C2-1C54E569209F}"/>
              </a:ext>
            </a:extLst>
          </p:cNvPr>
          <p:cNvSpPr txBox="1"/>
          <p:nvPr/>
        </p:nvSpPr>
        <p:spPr>
          <a:xfrm>
            <a:off x="104015" y="1995130"/>
            <a:ext cx="11798233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chemeClr val="bg1"/>
                </a:solidFill>
              </a:rPr>
              <a:t>Macro argomenti dei webinar del progetto CEDRIC</a:t>
            </a:r>
            <a:endParaRPr lang="en-GB" sz="2500" b="1" i="0" dirty="0">
              <a:solidFill>
                <a:schemeClr val="bg1">
                  <a:lumMod val="95000"/>
                </a:schemeClr>
              </a:solidFill>
              <a:effectLst/>
              <a:latin typeface="Montserrat" panose="00000500000000000000" pitchFamily="2" charset="0"/>
            </a:endParaRPr>
          </a:p>
          <a:p>
            <a:pPr algn="l"/>
            <a:endParaRPr lang="en-GB" sz="2500" b="1" i="0" dirty="0">
              <a:solidFill>
                <a:schemeClr val="bg1">
                  <a:lumMod val="95000"/>
                </a:schemeClr>
              </a:solidFill>
              <a:effectLst/>
              <a:latin typeface="Montserrat" panose="00000500000000000000" pitchFamily="2" charset="0"/>
            </a:endParaRPr>
          </a:p>
          <a:p>
            <a:pPr algn="l"/>
            <a:endParaRPr lang="en-GB" sz="2500" b="1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endParaRPr>
          </a:p>
          <a:p>
            <a:pPr algn="l"/>
            <a:endParaRPr lang="en-GB" sz="2500" b="1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endParaRPr>
          </a:p>
          <a:p>
            <a:pPr lvl="1">
              <a:spcAft>
                <a:spcPts val="1200"/>
              </a:spcAft>
            </a:pPr>
            <a:r>
              <a:rPr lang="en-GB" sz="2500" b="1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rPr>
              <a:t>- </a:t>
            </a:r>
            <a:r>
              <a:rPr lang="it-IT" sz="2500" b="1" i="0" dirty="0">
                <a:solidFill>
                  <a:schemeClr val="bg1">
                    <a:lumMod val="95000"/>
                  </a:schemeClr>
                </a:solidFill>
                <a:effectLst/>
                <a:latin typeface="Montserrat" panose="00000500000000000000" pitchFamily="2" charset="0"/>
              </a:rPr>
              <a:t>Salute del suolo e biodiversità </a:t>
            </a:r>
          </a:p>
          <a:p>
            <a:pPr lvl="1">
              <a:spcAft>
                <a:spcPts val="1200"/>
              </a:spcAft>
            </a:pPr>
            <a:r>
              <a:rPr lang="it-IT" sz="2500" b="1" i="0" dirty="0">
                <a:solidFill>
                  <a:schemeClr val="bg1">
                    <a:lumMod val="95000"/>
                  </a:schemeClr>
                </a:solidFill>
                <a:effectLst/>
                <a:latin typeface="Montserrat" panose="00000500000000000000" pitchFamily="2" charset="0"/>
              </a:rPr>
              <a:t>- Bioinoculanti per l'agricoltura </a:t>
            </a:r>
          </a:p>
          <a:p>
            <a:pPr lvl="1">
              <a:spcAft>
                <a:spcPts val="1200"/>
              </a:spcAft>
            </a:pPr>
            <a:r>
              <a:rPr lang="it-IT" sz="2500" b="1" i="0" dirty="0">
                <a:solidFill>
                  <a:srgbClr val="92D050"/>
                </a:solidFill>
                <a:effectLst/>
                <a:latin typeface="Montserrat" panose="00000500000000000000" pitchFamily="2" charset="0"/>
              </a:rPr>
              <a:t>- </a:t>
            </a:r>
            <a:r>
              <a:rPr lang="it-IT" sz="2800" b="1" i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Sostenibilità e comunicazione scientifica</a:t>
            </a:r>
            <a:endParaRPr lang="en-GB" sz="2500" b="0" i="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308132C7-72B5-4E8E-92B8-28968462130B}"/>
              </a:ext>
            </a:extLst>
          </p:cNvPr>
          <p:cNvSpPr/>
          <p:nvPr/>
        </p:nvSpPr>
        <p:spPr>
          <a:xfrm rot="16200000" flipH="1" flipV="1">
            <a:off x="8997950" y="5713740"/>
            <a:ext cx="660400" cy="11557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5503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67518-B5BE-169C-E6AB-078053814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lant&#10;&#10;Description automatically generated">
            <a:extLst>
              <a:ext uri="{FF2B5EF4-FFF2-40B4-BE49-F238E27FC236}">
                <a16:creationId xmlns:a16="http://schemas.microsoft.com/office/drawing/2014/main" id="{188CAD98-5CAC-8E10-F26C-4B881D8B12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665"/>
          <a:stretch/>
        </p:blipFill>
        <p:spPr>
          <a:xfrm>
            <a:off x="10606" y="-62018"/>
            <a:ext cx="12181393" cy="7254785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98D5AC48-5B1E-ECCF-D3C0-B5C534BBF92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" y="85517"/>
            <a:ext cx="5502408" cy="8463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0CD2AC-C338-4737-4A9F-407B31EF4F52}"/>
              </a:ext>
            </a:extLst>
          </p:cNvPr>
          <p:cNvSpPr txBox="1"/>
          <p:nvPr/>
        </p:nvSpPr>
        <p:spPr>
          <a:xfrm>
            <a:off x="-10606" y="90787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</a:rPr>
              <a:t>Webinar del progetto CEDRIC</a:t>
            </a:r>
            <a:endParaRPr lang="en-GB" b="1" i="0" dirty="0">
              <a:solidFill>
                <a:schemeClr val="bg1">
                  <a:lumMod val="95000"/>
                </a:schemeClr>
              </a:solidFill>
              <a:effectLst/>
              <a:latin typeface="Montserrat" panose="00000500000000000000" pitchFamily="2" charset="0"/>
            </a:endParaRPr>
          </a:p>
          <a:p>
            <a:pPr algn="l"/>
            <a:endParaRPr lang="en-GB" sz="2000" b="1" i="0" dirty="0">
              <a:solidFill>
                <a:schemeClr val="bg1">
                  <a:lumMod val="9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BAB5E39-75B0-E8D2-C192-6CA7759BAB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660042"/>
              </p:ext>
            </p:extLst>
          </p:nvPr>
        </p:nvGraphicFramePr>
        <p:xfrm>
          <a:off x="653143" y="1684645"/>
          <a:ext cx="10798628" cy="5087835"/>
        </p:xfrm>
        <a:graphic>
          <a:graphicData uri="http://schemas.openxmlformats.org/drawingml/2006/table">
            <a:tbl>
              <a:tblPr/>
              <a:tblGrid>
                <a:gridCol w="2864757">
                  <a:extLst>
                    <a:ext uri="{9D8B030D-6E8A-4147-A177-3AD203B41FA5}">
                      <a16:colId xmlns:a16="http://schemas.microsoft.com/office/drawing/2014/main" val="1570034820"/>
                    </a:ext>
                  </a:extLst>
                </a:gridCol>
                <a:gridCol w="2195382">
                  <a:extLst>
                    <a:ext uri="{9D8B030D-6E8A-4147-A177-3AD203B41FA5}">
                      <a16:colId xmlns:a16="http://schemas.microsoft.com/office/drawing/2014/main" val="1889364293"/>
                    </a:ext>
                  </a:extLst>
                </a:gridCol>
                <a:gridCol w="3752384">
                  <a:extLst>
                    <a:ext uri="{9D8B030D-6E8A-4147-A177-3AD203B41FA5}">
                      <a16:colId xmlns:a16="http://schemas.microsoft.com/office/drawing/2014/main" val="1039694675"/>
                    </a:ext>
                  </a:extLst>
                </a:gridCol>
                <a:gridCol w="1986105">
                  <a:extLst>
                    <a:ext uri="{9D8B030D-6E8A-4147-A177-3AD203B41FA5}">
                      <a16:colId xmlns:a16="http://schemas.microsoft.com/office/drawing/2014/main" val="1355042031"/>
                    </a:ext>
                  </a:extLst>
                </a:gridCol>
              </a:tblGrid>
              <a:tr h="51644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SPEAKER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SERIES TOPIC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TITLE of the WEBINAR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DATE and TIME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79922"/>
                  </a:ext>
                </a:extLst>
              </a:tr>
              <a:tr h="447603">
                <a:tc>
                  <a:txBody>
                    <a:bodyPr/>
                    <a:lstStyle/>
                    <a:p>
                      <a:pPr lvl="0" algn="l" fontAlgn="ctr"/>
                      <a:r>
                        <a:rPr lang="it-IT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1 - Dr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. Luis Andre Mendes (ENG)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Soil Health &amp; Biodiversity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Give and Take: the role of mesofauna and earthworms in soil health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16/01/2025 at 11 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2864"/>
                  </a:ext>
                </a:extLst>
              </a:tr>
              <a:tr h="447603">
                <a:tc>
                  <a:txBody>
                    <a:bodyPr/>
                    <a:lstStyle/>
                    <a:p>
                      <a:pPr lvl="0" algn="l" fontAlgn="ctr"/>
                      <a:r>
                        <a:rPr lang="it-IT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2 - 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Dr. Lucrezia Lamastra (ENG)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Sustainability and science communication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Sustainability and Agriculture</a:t>
                      </a:r>
                      <a:b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Cultivating a Greener Future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29/01/2025 at 10 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534559"/>
                  </a:ext>
                </a:extLst>
              </a:tr>
              <a:tr h="480411">
                <a:tc>
                  <a:txBody>
                    <a:bodyPr/>
                    <a:lstStyle/>
                    <a:p>
                      <a:pPr lvl="0" algn="l" fontAlgn="ctr"/>
                      <a:r>
                        <a:rPr lang="it-IT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3 - 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Dr. Silvia Fluch (ENG)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Bioinoculants for agriculture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Biostimulants - how do they work?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06/02/2025 at 15 PM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050281"/>
                  </a:ext>
                </a:extLst>
              </a:tr>
              <a:tr h="447603">
                <a:tc>
                  <a:txBody>
                    <a:bodyPr/>
                    <a:lstStyle/>
                    <a:p>
                      <a:pPr lvl="0" algn="l" fontAlgn="ctr"/>
                      <a:r>
                        <a:rPr lang="it-IT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4 - 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Dr. Davide Bulgarelli (ENG)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Soil Health &amp; Biodiversity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Composition, Function and Host Control of the Rhizosphere Microbiota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14/02/2025 at 11 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723939"/>
                  </a:ext>
                </a:extLst>
              </a:tr>
              <a:tr h="447603">
                <a:tc>
                  <a:txBody>
                    <a:bodyPr/>
                    <a:lstStyle/>
                    <a:p>
                      <a:pPr lvl="0" algn="l" fontAlgn="ctr"/>
                      <a:r>
                        <a:rPr lang="it-IT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5 - 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Prof. Cristina Moscatelli (ENG)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Sustainability and science communication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Communicating soil: effective tools and languages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17/02/2025 at 11 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153129"/>
                  </a:ext>
                </a:extLst>
              </a:tr>
              <a:tr h="447603">
                <a:tc>
                  <a:txBody>
                    <a:bodyPr/>
                    <a:lstStyle/>
                    <a:p>
                      <a:pPr lvl="0" algn="l" fontAlgn="ctr"/>
                      <a:r>
                        <a:rPr lang="it-IT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6 - 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Prof. Marco Contin (ENG)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Soil Health &amp; Biodiversity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The mineralization of organic matter in soil: rate, significance and regulation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25/02/2025 at 2:30 PM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438514"/>
                  </a:ext>
                </a:extLst>
              </a:tr>
              <a:tr h="510151"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</a:t>
                      </a:r>
                      <a:r>
                        <a:rPr lang="it-IT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7 - 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Dott. Valentino Volpe (IT)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Sustainability and science communication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AgriCS: ICT e conoscenza in agricoltura, focus sul suolo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21/03/2024 at 10 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505955"/>
                  </a:ext>
                </a:extLst>
              </a:tr>
              <a:tr h="447603">
                <a:tc>
                  <a:txBody>
                    <a:bodyPr/>
                    <a:lstStyle/>
                    <a:p>
                      <a:pPr lvl="0" algn="l" fontAlgn="ctr"/>
                      <a:r>
                        <a:rPr lang="it-IT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8 - 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Prof. Fabio Marroni (ENG)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Soil Health &amp; Biodiversity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Multi-omics analysis to investigate grapevine holobiont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10/04/2025 at 10 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722032"/>
                  </a:ext>
                </a:extLst>
              </a:tr>
              <a:tr h="447603">
                <a:tc>
                  <a:txBody>
                    <a:bodyPr/>
                    <a:lstStyle/>
                    <a:p>
                      <a:pPr lvl="0" algn="l" fontAlgn="ctr"/>
                      <a:r>
                        <a:rPr lang="it-IT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9 - 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Dott. Costantino Cattivello (IT)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Bioinoculants for agriculture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Substrati agricoli per piante resilienti e produzioni sane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15/05/2024 at 10 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010191"/>
                  </a:ext>
                </a:extLst>
              </a:tr>
              <a:tr h="447603"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10 - Rebeca Fuzinatto Dall'Agnol (EN)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Bioinoculants for agriculture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Research and regulatory strategies for fertilizer development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26/06/2025 at 11 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63725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882E29E-E243-C9A4-03F2-9924DB705A2A}"/>
              </a:ext>
            </a:extLst>
          </p:cNvPr>
          <p:cNvSpPr/>
          <p:nvPr/>
        </p:nvSpPr>
        <p:spPr>
          <a:xfrm>
            <a:off x="674355" y="4936778"/>
            <a:ext cx="10798628" cy="493200"/>
          </a:xfrm>
          <a:prstGeom prst="rect">
            <a:avLst/>
          </a:prstGeom>
          <a:solidFill>
            <a:srgbClr val="00B050">
              <a:alpha val="18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548A5882-1788-4151-96C3-3B977F895A8B}"/>
              </a:ext>
            </a:extLst>
          </p:cNvPr>
          <p:cNvSpPr/>
          <p:nvPr/>
        </p:nvSpPr>
        <p:spPr>
          <a:xfrm rot="16200000" flipH="1" flipV="1">
            <a:off x="11470821" y="4870495"/>
            <a:ext cx="660400" cy="6223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44542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913AF-A487-4FC5-9237-9657249A5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046" y="3546303"/>
            <a:ext cx="4889954" cy="2011363"/>
          </a:xfrm>
        </p:spPr>
        <p:txBody>
          <a:bodyPr/>
          <a:lstStyle/>
          <a:p>
            <a:pPr marL="0" indent="0">
              <a:buNone/>
            </a:pPr>
            <a:r>
              <a:rPr lang="it-IT" sz="2000" dirty="0">
                <a:hlinkClick r:id="rId2"/>
              </a:rPr>
              <a:t>https://cedricproject.eu/it/lalbero-della-conoscenza-del-progetto-cedric/webinar/</a:t>
            </a:r>
            <a:endParaRPr lang="it-IT" sz="2000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87A63AA-2C84-4492-B4B4-47BB2B37F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48" y="0"/>
            <a:ext cx="6242194" cy="68622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96DBAEE-1559-4062-A1D5-3DA27CF4B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028" y="4195019"/>
            <a:ext cx="1900589" cy="190058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4F2AC7C-E066-4874-87B9-797228E60CA2}"/>
              </a:ext>
            </a:extLst>
          </p:cNvPr>
          <p:cNvSpPr txBox="1"/>
          <p:nvPr/>
        </p:nvSpPr>
        <p:spPr>
          <a:xfrm>
            <a:off x="6794046" y="1712686"/>
            <a:ext cx="488995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Il webinar verrà registrato! </a:t>
            </a:r>
          </a:p>
          <a:p>
            <a:r>
              <a:rPr lang="it-IT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 registrazione sarà disponibile sul sito web del progetto:</a:t>
            </a:r>
            <a:endParaRPr lang="it-IT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9FBB1B2-E80D-4B7E-80DB-328E9EBA5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676" y="1073444"/>
            <a:ext cx="1503100" cy="61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31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58252-906F-70E6-93DC-DB9734EF3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BAA5645B-C93F-4AE5-CEA0-5C0AC96E50B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" y="124708"/>
            <a:ext cx="5502408" cy="84635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9C5DE13-F5F9-452A-8C07-F30A11BFC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60" y="904945"/>
            <a:ext cx="8416880" cy="595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88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20672b-5e9b-4ad1-a1fb-4e4b84395d00">
      <Terms xmlns="http://schemas.microsoft.com/office/infopath/2007/PartnerControls"/>
    </lcf76f155ced4ddcb4097134ff3c332f>
    <TaxCatchAll xmlns="b31ba297-894e-42db-9db8-10e2274e59a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0386DC3B6732418F4442D6394C4DE3" ma:contentTypeVersion="18" ma:contentTypeDescription="Create a new document." ma:contentTypeScope="" ma:versionID="5300e8a046d165ea9ef595e36e377c3c">
  <xsd:schema xmlns:xsd="http://www.w3.org/2001/XMLSchema" xmlns:xs="http://www.w3.org/2001/XMLSchema" xmlns:p="http://schemas.microsoft.com/office/2006/metadata/properties" xmlns:ns2="9a20672b-5e9b-4ad1-a1fb-4e4b84395d00" xmlns:ns3="b31ba297-894e-42db-9db8-10e2274e59a1" targetNamespace="http://schemas.microsoft.com/office/2006/metadata/properties" ma:root="true" ma:fieldsID="9925cce018c8f9874ba99a3c79af819b" ns2:_="" ns3:_="">
    <xsd:import namespace="9a20672b-5e9b-4ad1-a1fb-4e4b84395d00"/>
    <xsd:import namespace="b31ba297-894e-42db-9db8-10e2274e59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20672b-5e9b-4ad1-a1fb-4e4b84395d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5ad827a-9af4-41aa-99b5-7ee5c729f0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ba297-894e-42db-9db8-10e2274e59a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0e71e01-67b5-4dd9-b965-ad569c4126ce}" ma:internalName="TaxCatchAll" ma:showField="CatchAllData" ma:web="b31ba297-894e-42db-9db8-10e2274e59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9DF95E-53E7-4FA1-B911-A05D79037CAF}">
  <ds:schemaRefs>
    <ds:schemaRef ds:uri="http://schemas.microsoft.com/office/2006/metadata/properties"/>
    <ds:schemaRef ds:uri="http://schemas.microsoft.com/office/infopath/2007/PartnerControls"/>
    <ds:schemaRef ds:uri="9a20672b-5e9b-4ad1-a1fb-4e4b84395d00"/>
    <ds:schemaRef ds:uri="b31ba297-894e-42db-9db8-10e2274e59a1"/>
  </ds:schemaRefs>
</ds:datastoreItem>
</file>

<file path=customXml/itemProps2.xml><?xml version="1.0" encoding="utf-8"?>
<ds:datastoreItem xmlns:ds="http://schemas.openxmlformats.org/officeDocument/2006/customXml" ds:itemID="{23BDA587-E9DA-4B59-B2F2-BB6E65406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20672b-5e9b-4ad1-a1fb-4e4b84395d00"/>
    <ds:schemaRef ds:uri="b31ba297-894e-42db-9db8-10e2274e59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D48B509-B6BC-4477-939F-FFA4D951C3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666</Words>
  <Application>Microsoft Office PowerPoint</Application>
  <PresentationFormat>Widescreen</PresentationFormat>
  <Paragraphs>82</Paragraphs>
  <Slides>9</Slides>
  <Notes>7</Notes>
  <HiddenSlides>2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7" baseType="lpstr">
      <vt:lpstr>Aptos</vt:lpstr>
      <vt:lpstr>Aptos Display</vt:lpstr>
      <vt:lpstr>Aptos Narrow</vt:lpstr>
      <vt:lpstr>Arial</vt:lpstr>
      <vt:lpstr>Calibri</vt:lpstr>
      <vt:lpstr>Montserrat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Maria RODRIGUES</dc:creator>
  <cp:lastModifiedBy>Petris Raffaela</cp:lastModifiedBy>
  <cp:revision>28</cp:revision>
  <dcterms:created xsi:type="dcterms:W3CDTF">2024-12-17T11:30:33Z</dcterms:created>
  <dcterms:modified xsi:type="dcterms:W3CDTF">2025-03-14T10:11:07Z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0x010100330386DC3B6732418F4442D6394C4DE3</vt:lpwstr>
  </property>
  <property fmtid="{D5CDD505-2E9C-101B-9397-08002B2CF9AE}" pid="3" name="MediaServiceImageTags">
    <vt:lpwstr/>
  </property>
</Properties>
</file>